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0" r:id="rId20"/>
    <p:sldId id="397" r:id="rId21"/>
    <p:sldId id="396" r:id="rId22"/>
    <p:sldId id="392" r:id="rId23"/>
    <p:sldId id="398" r:id="rId24"/>
    <p:sldId id="399" r:id="rId25"/>
    <p:sldId id="400" r:id="rId26"/>
    <p:sldId id="401" r:id="rId27"/>
    <p:sldId id="402" r:id="rId28"/>
    <p:sldId id="393" r:id="rId29"/>
    <p:sldId id="394" r:id="rId30"/>
    <p:sldId id="356" r:id="rId31"/>
    <p:sldId id="332" r:id="rId32"/>
    <p:sldId id="378" r:id="rId33"/>
    <p:sldId id="381" r:id="rId34"/>
    <p:sldId id="379" r:id="rId35"/>
    <p:sldId id="380" r:id="rId36"/>
    <p:sldId id="367" r:id="rId37"/>
    <p:sldId id="368" r:id="rId38"/>
    <p:sldId id="369" r:id="rId39"/>
    <p:sldId id="382" r:id="rId40"/>
    <p:sldId id="383" r:id="rId41"/>
    <p:sldId id="384" r:id="rId42"/>
    <p:sldId id="374" r:id="rId43"/>
    <p:sldId id="388" r:id="rId44"/>
    <p:sldId id="267" r:id="rId45"/>
    <p:sldId id="313" r:id="rId46"/>
    <p:sldId id="317" r:id="rId47"/>
    <p:sldId id="334" r:id="rId48"/>
    <p:sldId id="335" r:id="rId49"/>
    <p:sldId id="373" r:id="rId50"/>
    <p:sldId id="339" r:id="rId51"/>
    <p:sldId id="27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5"/>
    <p:restoredTop sz="96395"/>
  </p:normalViewPr>
  <p:slideViewPr>
    <p:cSldViewPr snapToGrid="0" snapToObjects="1">
      <p:cViewPr varScale="1">
        <p:scale>
          <a:sx n="115" d="100"/>
          <a:sy n="115" d="100"/>
        </p:scale>
        <p:origin x="216" y="120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46</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15.06.23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15.06.23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15.06.23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15.06.23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15.06.23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15.06.23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15.06.23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15.06.23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15.06.23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15.06.23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15.06.23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15.06.23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0</a:t>
            </a:r>
            <a:r>
              <a:rPr lang="de-DE" sz="1400" dirty="0">
                <a:solidFill>
                  <a:schemeClr val="tx1"/>
                </a:solidFill>
                <a:latin typeface="Courier New" panose="02070309020205020404" pitchFamily="49" charset="0"/>
                <a:cs typeface="Courier New" panose="02070309020205020404" pitchFamily="49" charset="0"/>
              </a:rPr>
              <a:t>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04E92A6B-0152-753E-F9A1-3790D366B227}"/>
              </a:ext>
            </a:extLst>
          </p:cNvPr>
          <p:cNvSpPr txBox="1"/>
          <p:nvPr/>
        </p:nvSpPr>
        <p:spPr>
          <a:xfrm>
            <a:off x="6284259" y="3814870"/>
            <a:ext cx="4778188" cy="1938992"/>
          </a:xfrm>
          <a:prstGeom prst="rect">
            <a:avLst/>
          </a:prstGeom>
          <a:solidFill>
            <a:srgbClr val="FFFF00"/>
          </a:solidFill>
        </p:spPr>
        <p:txBody>
          <a:bodyPr wrap="square" rtlCol="0">
            <a:spAutoFit/>
          </a:bodyPr>
          <a:lstStyle/>
          <a:p>
            <a:pPr algn="ctr"/>
            <a:endParaRPr lang="en-CH" sz="2400" dirty="0"/>
          </a:p>
          <a:p>
            <a:pPr algn="ctr"/>
            <a:r>
              <a:rPr lang="en-CH" sz="2400" dirty="0"/>
              <a:t>Tell students to keep running the notebook to make sure it works.</a:t>
            </a:r>
          </a:p>
          <a:p>
            <a:pPr algn="ctr"/>
            <a:r>
              <a:rPr lang="en-CH" sz="2400" dirty="0"/>
              <a:t>Reload kernel after change</a:t>
            </a:r>
          </a:p>
          <a:p>
            <a:pPr algn="ctr"/>
            <a:endParaRPr lang="en-CH" sz="2400" dirty="0"/>
          </a:p>
        </p:txBody>
      </p:sp>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EXERCISE DISCUSSION</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lstStyle/>
          <a:p>
            <a:r>
              <a:rPr lang="en-US" dirty="0">
                <a:effectLst/>
                <a:latin typeface="Helvetica" pitchFamily="2" charset="0"/>
              </a:rPr>
              <a:t>is the trajectory part of the class?</a:t>
            </a:r>
          </a:p>
          <a:p>
            <a:r>
              <a:rPr lang="en-US" dirty="0">
                <a:effectLst/>
                <a:latin typeface="Helvetica" pitchFamily="2" charset="0"/>
              </a:rPr>
              <a:t>the discussion includes talking about how plotting does not belong</a:t>
            </a: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45370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Plotting does not belong to the Walker class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sp>
        <p:nvSpPr>
          <p:cNvPr id="2" name="TextBox 1">
            <a:extLst>
              <a:ext uri="{FF2B5EF4-FFF2-40B4-BE49-F238E27FC236}">
                <a16:creationId xmlns:a16="http://schemas.microsoft.com/office/drawing/2014/main" id="{E482B2AE-B291-744B-2A6A-5D9D4DFD8978}"/>
              </a:ext>
            </a:extLst>
          </p:cNvPr>
          <p:cNvSpPr txBox="1"/>
          <p:nvPr/>
        </p:nvSpPr>
        <p:spPr>
          <a:xfrm>
            <a:off x="5764634" y="1519058"/>
            <a:ext cx="6027973" cy="3416320"/>
          </a:xfrm>
          <a:prstGeom prst="rect">
            <a:avLst/>
          </a:prstGeom>
          <a:noFill/>
        </p:spPr>
        <p:txBody>
          <a:bodyPr wrap="square" rtlCol="0">
            <a:spAutoFit/>
          </a:bodyPr>
          <a:lstStyle/>
          <a:p>
            <a:pPr marL="285750" indent="-285750">
              <a:buFont typeface="Arial" panose="020B0604020202020204" pitchFamily="34" charset="0"/>
              <a:buChar char="•"/>
            </a:pPr>
            <a:r>
              <a:rPr lang="en-CH" dirty="0"/>
              <a:t>You can plot the Walker results in many different ways</a:t>
            </a:r>
          </a:p>
          <a:p>
            <a:pPr marL="285750" indent="-285750">
              <a:buFont typeface="Arial" panose="020B0604020202020204" pitchFamily="34" charset="0"/>
              <a:buChar char="•"/>
            </a:pPr>
            <a:r>
              <a:rPr lang="en-CH" dirty="0"/>
              <a:t>Smell: </a:t>
            </a:r>
          </a:p>
          <a:p>
            <a:pPr marL="742950" lvl="1" indent="-285750">
              <a:buFont typeface="Arial" panose="020B0604020202020204" pitchFamily="34" charset="0"/>
              <a:buChar char="•"/>
            </a:pPr>
            <a:r>
              <a:rPr lang="en-CH" dirty="0"/>
              <a:t>Changing or adding new way of plotting would require modifying the Walker’s code, without changing its functionality</a:t>
            </a:r>
          </a:p>
          <a:p>
            <a:pPr marL="742950" lvl="1" indent="-285750">
              <a:buFont typeface="Arial" panose="020B0604020202020204" pitchFamily="34" charset="0"/>
              <a:buChar char="•"/>
            </a:pPr>
            <a:r>
              <a:rPr lang="en-CH" dirty="0"/>
              <a:t>At the same time, changing the Walker behavior will typically not modify the plotting code</a:t>
            </a:r>
          </a:p>
          <a:p>
            <a:pPr marL="742950" lvl="1" indent="-285750">
              <a:buFont typeface="Arial" panose="020B0604020202020204" pitchFamily="34" charset="0"/>
              <a:buChar char="•"/>
            </a:pPr>
            <a:r>
              <a:rPr lang="en-CH" dirty="0"/>
              <a:t>Using your walker requires you to install matplotlib</a:t>
            </a:r>
          </a:p>
          <a:p>
            <a:endParaRPr lang="en-CH" dirty="0"/>
          </a:p>
          <a:p>
            <a:pPr marL="285750" indent="-285750">
              <a:buFont typeface="Arial" panose="020B0604020202020204" pitchFamily="34" charset="0"/>
              <a:buChar char="•"/>
            </a:pPr>
            <a:r>
              <a:rPr lang="en-CH" dirty="0"/>
              <a:t>The real dependency is: plotting code requires a Walker’s trajectory, so it is the plotting that should depend on a Walker, not the other way around</a:t>
            </a:r>
          </a:p>
        </p:txBody>
      </p:sp>
      <p:sp>
        <p:nvSpPr>
          <p:cNvPr id="6" name="TextBox 5">
            <a:extLst>
              <a:ext uri="{FF2B5EF4-FFF2-40B4-BE49-F238E27FC236}">
                <a16:creationId xmlns:a16="http://schemas.microsoft.com/office/drawing/2014/main" id="{42435795-99BC-A2E4-C592-A2450D929E0F}"/>
              </a:ext>
            </a:extLst>
          </p:cNvPr>
          <p:cNvSpPr txBox="1"/>
          <p:nvPr/>
        </p:nvSpPr>
        <p:spPr>
          <a:xfrm>
            <a:off x="6096000" y="5230365"/>
            <a:ext cx="5728137" cy="830997"/>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can vary independently of the Walker</a:t>
            </a:r>
          </a:p>
        </p:txBody>
      </p:sp>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2"/>
          <a:stretch>
            <a:fillRect/>
          </a:stretch>
        </p:blipFill>
        <p:spPr>
          <a:xfrm>
            <a:off x="653021" y="5044931"/>
            <a:ext cx="1776420" cy="1665393"/>
          </a:xfrm>
          <a:prstGeom prst="rect">
            <a:avLst/>
          </a:prstGeom>
        </p:spPr>
      </p:pic>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2929334" y="5095324"/>
            <a:ext cx="1871872" cy="1760946"/>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348924"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3" name="TextBox 12">
            <a:extLst>
              <a:ext uri="{FF2B5EF4-FFF2-40B4-BE49-F238E27FC236}">
                <a16:creationId xmlns:a16="http://schemas.microsoft.com/office/drawing/2014/main" id="{9AFF4E11-281E-73B6-3484-31AB98938893}"/>
              </a:ext>
            </a:extLst>
          </p:cNvPr>
          <p:cNvSpPr txBox="1"/>
          <p:nvPr/>
        </p:nvSpPr>
        <p:spPr>
          <a:xfrm>
            <a:off x="2744192"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pic>
        <p:nvPicPr>
          <p:cNvPr id="14" name="Picture 13">
            <a:extLst>
              <a:ext uri="{FF2B5EF4-FFF2-40B4-BE49-F238E27FC236}">
                <a16:creationId xmlns:a16="http://schemas.microsoft.com/office/drawing/2014/main" id="{C21A7536-3405-5ACD-EEC0-6866C2E4A4F0}"/>
              </a:ext>
            </a:extLst>
          </p:cNvPr>
          <p:cNvPicPr>
            <a:picLocks noChangeAspect="1"/>
          </p:cNvPicPr>
          <p:nvPr/>
        </p:nvPicPr>
        <p:blipFill rotWithShape="1">
          <a:blip r:embed="rId4"/>
          <a:srcRect l="507" t="170" r="1092" b="964"/>
          <a:stretch/>
        </p:blipFill>
        <p:spPr>
          <a:xfrm>
            <a:off x="470417" y="1132384"/>
            <a:ext cx="4888831" cy="3616940"/>
          </a:xfrm>
          <a:prstGeom prst="rect">
            <a:avLst/>
          </a:prstGeom>
        </p:spPr>
      </p:pic>
    </p:spTree>
    <p:extLst>
      <p:ext uri="{BB962C8B-B14F-4D97-AF65-F5344CB8AC3E}">
        <p14:creationId xmlns:p14="http://schemas.microsoft.com/office/powerpoint/2010/main" val="406977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169290" y="3503244"/>
            <a:ext cx="3011403" cy="2716580"/>
          </a:xfrm>
          <a:prstGeom prst="rect">
            <a:avLst/>
          </a:prstGeom>
        </p:spPr>
      </p:pic>
    </p:spTree>
    <p:extLst>
      <p:ext uri="{BB962C8B-B14F-4D97-AF65-F5344CB8AC3E}">
        <p14:creationId xmlns:p14="http://schemas.microsoft.com/office/powerpoint/2010/main" val="2660868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NEW flow, without factory methods</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lstStyle/>
          <a:p>
            <a:r>
              <a:rPr lang="en-US" dirty="0">
                <a:latin typeface="Helvetica" pitchFamily="2" charset="0"/>
              </a:rPr>
              <a:t>just an explanation of the story in the next few slides:</a:t>
            </a:r>
          </a:p>
          <a:p>
            <a:r>
              <a:rPr lang="en-US" dirty="0">
                <a:latin typeface="Helvetica" pitchFamily="2" charset="0"/>
              </a:rPr>
              <a:t>have a look at the Walker class together</a:t>
            </a:r>
          </a:p>
          <a:p>
            <a:r>
              <a:rPr lang="en-US" dirty="0">
                <a:latin typeface="Helvetica" pitchFamily="2" charset="0"/>
              </a:rPr>
              <a:t>what else does not belong and varies independently? context map creation!</a:t>
            </a:r>
          </a:p>
          <a:p>
            <a:r>
              <a:rPr lang="en-US" dirty="0">
                <a:latin typeface="Helvetica" pitchFamily="2" charset="0"/>
              </a:rPr>
              <a:t>show next slides</a:t>
            </a:r>
          </a:p>
          <a:p>
            <a:r>
              <a:rPr lang="en-US" dirty="0">
                <a:effectLst/>
                <a:latin typeface="Helvetica" pitchFamily="2" charset="0"/>
              </a:rPr>
              <a:t>EXERCISE: break out the context map into 3 functions, pass in array; change notebook</a:t>
            </a:r>
          </a:p>
          <a:p>
            <a:endParaRPr lang="en-US" dirty="0">
              <a:effectLst/>
              <a:latin typeface="Helvetica" pitchFamily="2" charset="0"/>
            </a:endParaRP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115854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7" name="Picture 6">
            <a:extLst>
              <a:ext uri="{FF2B5EF4-FFF2-40B4-BE49-F238E27FC236}">
                <a16:creationId xmlns:a16="http://schemas.microsoft.com/office/drawing/2014/main" id="{EC33530F-BDF9-6F8E-0752-E9E3FA07310F}"/>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pic>
        <p:nvPicPr>
          <p:cNvPr id="6" name="Picture 5">
            <a:extLst>
              <a:ext uri="{FF2B5EF4-FFF2-40B4-BE49-F238E27FC236}">
                <a16:creationId xmlns:a16="http://schemas.microsoft.com/office/drawing/2014/main" id="{3BBED0E8-1E5C-62FD-E4D8-AF6DD4BCFDE6}"/>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3211085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a:t>
            </a:r>
            <a:r>
              <a:rPr lang="en-CH" sz="2000"/>
              <a:t>from a context map </a:t>
            </a:r>
            <a:r>
              <a:rPr lang="en-CH" sz="2000" dirty="0"/>
              <a:t>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class Walker</a:t>
            </a:r>
          </a:p>
        </p:txBody>
      </p:sp>
      <p:pic>
        <p:nvPicPr>
          <p:cNvPr id="6" name="Picture 5">
            <a:extLst>
              <a:ext uri="{FF2B5EF4-FFF2-40B4-BE49-F238E27FC236}">
                <a16:creationId xmlns:a16="http://schemas.microsoft.com/office/drawing/2014/main" id="{47B5586B-A603-CD9C-9E77-1BCBD79AE022}"/>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1143512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a:t>
            </a:r>
            <a:r>
              <a:rPr lang="en-US" dirty="0" err="1"/>
              <a:t>intialization</a:t>
            </a:r>
            <a:r>
              <a:rPr lang="en-US" dirty="0"/>
              <a:t> to three functions in a separate </a:t>
            </a:r>
            <a:r>
              <a:rPr lang="en-US" dirty="0" err="1"/>
              <a:t>context_map.py</a:t>
            </a:r>
            <a:r>
              <a:rPr lang="en-US" dirty="0"/>
              <a:t> module</a:t>
            </a:r>
          </a:p>
          <a:p>
            <a:r>
              <a:rPr lang="en-US" dirty="0"/>
              <a:t>Modify the constructor of Walker to take a </a:t>
            </a:r>
            <a:r>
              <a:rPr lang="en-US" dirty="0" err="1"/>
              <a:t>context_map</a:t>
            </a:r>
            <a:r>
              <a:rPr lang="en-US" dirty="0"/>
              <a:t> instead of a </a:t>
            </a:r>
            <a:r>
              <a:rPr lang="en-US" dirty="0" err="1"/>
              <a:t>map_type</a:t>
            </a:r>
            <a:endParaRPr lang="en-US" dirty="0"/>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40EB3C2D-3840-496F-AE06-C7B3A97BA892}"/>
              </a:ext>
            </a:extLst>
          </p:cNvPr>
          <p:cNvSpPr txBox="1"/>
          <p:nvPr/>
        </p:nvSpPr>
        <p:spPr>
          <a:xfrm>
            <a:off x="7732131" y="4675566"/>
            <a:ext cx="3766449" cy="1569660"/>
          </a:xfrm>
          <a:prstGeom prst="rect">
            <a:avLst/>
          </a:prstGeom>
          <a:solidFill>
            <a:srgbClr val="FFFF00"/>
          </a:solidFill>
        </p:spPr>
        <p:txBody>
          <a:bodyPr wrap="square" rtlCol="0">
            <a:spAutoFit/>
          </a:bodyPr>
          <a:lstStyle/>
          <a:p>
            <a:pPr algn="ctr"/>
            <a:endParaRPr lang="en-CH" sz="3200" b="1" dirty="0"/>
          </a:p>
          <a:p>
            <a:pPr algn="ctr"/>
            <a:r>
              <a:rPr lang="en-CH" sz="3200" b="1" dirty="0"/>
              <a:t>NEW</a:t>
            </a:r>
          </a:p>
          <a:p>
            <a:pPr algn="ctr"/>
            <a:endParaRPr lang="en-CH" sz="3200" b="1" dirty="0"/>
          </a:p>
        </p:txBody>
      </p:sp>
    </p:spTree>
    <p:extLst>
      <p:ext uri="{BB962C8B-B14F-4D97-AF65-F5344CB8AC3E}">
        <p14:creationId xmlns:p14="http://schemas.microsoft.com/office/powerpoint/2010/main" val="216168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Bonus smells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1631216"/>
          </a:xfrm>
          <a:prstGeom prst="rect">
            <a:avLst/>
          </a:prstGeom>
          <a:noFill/>
        </p:spPr>
        <p:txBody>
          <a:bodyPr wrap="square">
            <a:spAutoFit/>
          </a:bodyPr>
          <a:lstStyle/>
          <a:p>
            <a:r>
              <a:rPr lang="en-CH" sz="2000" dirty="0"/>
              <a:t>Bonus code smells:</a:t>
            </a:r>
          </a:p>
          <a:p>
            <a:pPr marL="457200" indent="-457200">
              <a:buAutoNum type="arabicPeriod"/>
            </a:pPr>
            <a:r>
              <a:rPr lang="en-CH" sz="2000" dirty="0"/>
              <a:t>Argument (map_type) passed to a constructor, but not used by the class</a:t>
            </a:r>
          </a:p>
          <a:p>
            <a:pPr marL="457200" indent="-457200">
              <a:buAutoNum type="arabicPeriod"/>
            </a:pPr>
            <a:r>
              <a:rPr lang="en-CH" sz="2000" dirty="0"/>
              <a:t>if … elif … else is a smell that you could use a plugin architecture</a:t>
            </a:r>
          </a:p>
        </p:txBody>
      </p:sp>
      <p:pic>
        <p:nvPicPr>
          <p:cNvPr id="6" name="Picture 5">
            <a:extLst>
              <a:ext uri="{FF2B5EF4-FFF2-40B4-BE49-F238E27FC236}">
                <a16:creationId xmlns:a16="http://schemas.microsoft.com/office/drawing/2014/main" id="{47B5586B-A603-CD9C-9E77-1BCBD79AE022}"/>
              </a:ext>
            </a:extLst>
          </p:cNvPr>
          <p:cNvPicPr>
            <a:picLocks noChangeAspect="1"/>
          </p:cNvPicPr>
          <p:nvPr/>
        </p:nvPicPr>
        <p:blipFill>
          <a:blip r:embed="rId2"/>
          <a:stretch>
            <a:fillRect/>
          </a:stretch>
        </p:blipFill>
        <p:spPr>
          <a:xfrm>
            <a:off x="486039" y="1213757"/>
            <a:ext cx="4597589" cy="4621787"/>
          </a:xfrm>
          <a:prstGeom prst="rect">
            <a:avLst/>
          </a:prstGeom>
        </p:spPr>
      </p:pic>
      <p:sp>
        <p:nvSpPr>
          <p:cNvPr id="2" name="TextBox 1">
            <a:extLst>
              <a:ext uri="{FF2B5EF4-FFF2-40B4-BE49-F238E27FC236}">
                <a16:creationId xmlns:a16="http://schemas.microsoft.com/office/drawing/2014/main" id="{16079B47-AFE4-A46A-F825-43335C13561A}"/>
              </a:ext>
            </a:extLst>
          </p:cNvPr>
          <p:cNvSpPr txBox="1"/>
          <p:nvPr/>
        </p:nvSpPr>
        <p:spPr>
          <a:xfrm>
            <a:off x="7915011" y="3536965"/>
            <a:ext cx="1810871" cy="1569660"/>
          </a:xfrm>
          <a:prstGeom prst="rect">
            <a:avLst/>
          </a:prstGeom>
          <a:solidFill>
            <a:srgbClr val="FFFF00"/>
          </a:solidFill>
        </p:spPr>
        <p:txBody>
          <a:bodyPr wrap="square" rtlCol="0">
            <a:spAutoFit/>
          </a:bodyPr>
          <a:lstStyle/>
          <a:p>
            <a:pPr algn="ctr"/>
            <a:endParaRPr lang="en-CH" sz="3200" b="1" dirty="0"/>
          </a:p>
          <a:p>
            <a:pPr algn="ctr"/>
            <a:r>
              <a:rPr lang="en-CH" sz="3200" b="1" dirty="0"/>
              <a:t>NEW</a:t>
            </a:r>
          </a:p>
          <a:p>
            <a:pPr algn="ctr"/>
            <a:endParaRPr lang="en-CH" sz="3200" b="1" dirty="0"/>
          </a:p>
        </p:txBody>
      </p:sp>
    </p:spTree>
    <p:extLst>
      <p:ext uri="{BB962C8B-B14F-4D97-AF65-F5344CB8AC3E}">
        <p14:creationId xmlns:p14="http://schemas.microsoft.com/office/powerpoint/2010/main" val="3541420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NEW</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normAutofit fontScale="92500" lnSpcReduction="20000"/>
          </a:bodyPr>
          <a:lstStyle/>
          <a:p>
            <a:r>
              <a:rPr lang="en-US" dirty="0">
                <a:effectLst/>
                <a:latin typeface="Helvetica" pitchFamily="2" charset="0"/>
              </a:rPr>
              <a:t>new requirement: we want to use another next step proposal as well. how?</a:t>
            </a:r>
          </a:p>
          <a:p>
            <a:pPr lvl="1"/>
            <a:r>
              <a:rPr lang="en-US" dirty="0">
                <a:effectLst/>
                <a:latin typeface="Helvetica" pitchFamily="2" charset="0"/>
              </a:rPr>
              <a:t>we can put the next step proposals in a new module, but how do we tell the class which one to use?</a:t>
            </a:r>
          </a:p>
          <a:p>
            <a:pPr lvl="1"/>
            <a:r>
              <a:rPr lang="en-US" dirty="0">
                <a:effectLst/>
                <a:latin typeface="Helvetica" pitchFamily="2" charset="0"/>
              </a:rPr>
              <a:t>- live coding</a:t>
            </a:r>
          </a:p>
          <a:p>
            <a:pPr lvl="1"/>
            <a:r>
              <a:rPr lang="en-US" dirty="0">
                <a:effectLst/>
                <a:latin typeface="Helvetica" pitchFamily="2" charset="0"/>
              </a:rPr>
              <a:t>- progression: 1) if / </a:t>
            </a:r>
            <a:r>
              <a:rPr lang="en-US" dirty="0" err="1">
                <a:effectLst/>
                <a:latin typeface="Helvetica" pitchFamily="2" charset="0"/>
              </a:rPr>
              <a:t>elif</a:t>
            </a:r>
            <a:r>
              <a:rPr lang="en-US" dirty="0">
                <a:effectLst/>
                <a:latin typeface="Helvetica" pitchFamily="2" charset="0"/>
              </a:rPr>
              <a:t> in lower level _</a:t>
            </a:r>
            <a:r>
              <a:rPr lang="en-US" dirty="0" err="1">
                <a:effectLst/>
                <a:latin typeface="Helvetica" pitchFamily="2" charset="0"/>
              </a:rPr>
              <a:t>next_step_proposal</a:t>
            </a:r>
            <a:r>
              <a:rPr lang="en-US" dirty="0">
                <a:effectLst/>
                <a:latin typeface="Helvetica" pitchFamily="2" charset="0"/>
              </a:rPr>
              <a:t>, 2) if / </a:t>
            </a:r>
            <a:r>
              <a:rPr lang="en-US" dirty="0" err="1">
                <a:effectLst/>
                <a:latin typeface="Helvetica" pitchFamily="2" charset="0"/>
              </a:rPr>
              <a:t>elif</a:t>
            </a:r>
            <a:r>
              <a:rPr lang="en-US" dirty="0">
                <a:effectLst/>
                <a:latin typeface="Helvetica" pitchFamily="2" charset="0"/>
              </a:rPr>
              <a:t> in code that calls it; 3) pass in the function</a:t>
            </a:r>
          </a:p>
          <a:p>
            <a:pPr lvl="1"/>
            <a:r>
              <a:rPr lang="en-US" dirty="0">
                <a:effectLst/>
                <a:latin typeface="Helvetica" pitchFamily="2" charset="0"/>
              </a:rPr>
              <a:t>- at the beginning, we have 2 next proposals with two similar params (e.g., Gaussian / rectangular) so it works with functions. smell: 1) we are abusing “</a:t>
            </a:r>
            <a:r>
              <a:rPr lang="en-US" dirty="0" err="1">
                <a:effectLst/>
                <a:latin typeface="Helvetica" pitchFamily="2" charset="0"/>
              </a:rPr>
              <a:t>sigma_i</a:t>
            </a:r>
            <a:r>
              <a:rPr lang="en-US" dirty="0">
                <a:effectLst/>
                <a:latin typeface="Helvetica" pitchFamily="2" charset="0"/>
              </a:rPr>
              <a:t>” to mean “width”; 2) the Walker needs to store the parameters of those functions</a:t>
            </a:r>
          </a:p>
          <a:p>
            <a:pPr lvl="1"/>
            <a:r>
              <a:rPr lang="en-US" dirty="0">
                <a:effectLst/>
                <a:latin typeface="Helvetica" pitchFamily="2" charset="0"/>
              </a:rPr>
              <a:t>- what to do? write a class (or maybe for </a:t>
            </a:r>
            <a:r>
              <a:rPr lang="en-US" dirty="0" err="1">
                <a:effectLst/>
                <a:latin typeface="Helvetica" pitchFamily="2" charset="0"/>
              </a:rPr>
              <a:t>LatAm</a:t>
            </a:r>
            <a:r>
              <a:rPr lang="en-US" dirty="0">
                <a:effectLst/>
                <a:latin typeface="Helvetica" pitchFamily="2" charset="0"/>
              </a:rPr>
              <a:t> pass a dictionary of parameters to the constructor)</a:t>
            </a:r>
          </a:p>
          <a:p>
            <a:pPr lvl="1"/>
            <a:endParaRPr lang="en-US" dirty="0">
              <a:latin typeface="Helvetica" pitchFamily="2" charset="0"/>
            </a:endParaRPr>
          </a:p>
          <a:p>
            <a:pPr lvl="1"/>
            <a:r>
              <a:rPr lang="en-US" dirty="0">
                <a:effectLst/>
                <a:latin typeface="Helvetica" pitchFamily="2" charset="0"/>
              </a:rPr>
              <a:t>OR make Walker abstract with subclasses with concrete behaviors for _</a:t>
            </a:r>
            <a:r>
              <a:rPr lang="en-US" dirty="0" err="1">
                <a:effectLst/>
                <a:latin typeface="Helvetica" pitchFamily="2" charset="0"/>
              </a:rPr>
              <a:t>next_step_proposal</a:t>
            </a:r>
            <a:endParaRPr lang="en-US" dirty="0">
              <a:effectLst/>
              <a:latin typeface="Helvetica" pitchFamily="2" charset="0"/>
            </a:endParaRPr>
          </a:p>
          <a:p>
            <a:endParaRPr lang="en-US" dirty="0">
              <a:effectLst/>
              <a:latin typeface="Helvetica" pitchFamily="2" charset="0"/>
            </a:endParaRP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99102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NEW EXERCISE</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normAutofit/>
          </a:bodyPr>
          <a:lstStyle/>
          <a:p>
            <a:r>
              <a:rPr lang="en-US" dirty="0">
                <a:effectLst/>
                <a:latin typeface="Helvetica" pitchFamily="2" charset="0"/>
              </a:rPr>
              <a:t>write the classes mentioned in the previous slide</a:t>
            </a:r>
          </a:p>
          <a:p>
            <a:r>
              <a:rPr lang="en-US" dirty="0">
                <a:effectLst/>
                <a:latin typeface="Helvetica" pitchFamily="2" charset="0"/>
              </a:rPr>
              <a:t>we need to give them all the intermediate easy steps</a:t>
            </a:r>
          </a:p>
          <a:p>
            <a:endParaRPr lang="en-US" dirty="0">
              <a:latin typeface="Helvetica" pitchFamily="2" charset="0"/>
            </a:endParaRPr>
          </a:p>
          <a:p>
            <a:r>
              <a:rPr lang="en-US" dirty="0">
                <a:effectLst/>
                <a:latin typeface="Helvetica" pitchFamily="2" charset="0"/>
              </a:rPr>
              <a:t>FOR LATAM, MAYBE WE DON’T DO THE CLASS PART, just have them do the functions or maybe make them pass “</a:t>
            </a:r>
            <a:r>
              <a:rPr lang="en-US" dirty="0" err="1">
                <a:effectLst/>
                <a:latin typeface="Helvetica" pitchFamily="2" charset="0"/>
              </a:rPr>
              <a:t>next_steps_params</a:t>
            </a:r>
            <a:r>
              <a:rPr lang="en-US" dirty="0">
                <a:effectLst/>
                <a:latin typeface="Helvetica" pitchFamily="2" charset="0"/>
              </a:rPr>
              <a:t>” dictionary in the constructor</a:t>
            </a:r>
          </a:p>
          <a:p>
            <a:endParaRPr lang="en-US" dirty="0">
              <a:effectLst/>
              <a:latin typeface="Helvetica" pitchFamily="2" charset="0"/>
            </a:endParaRPr>
          </a:p>
          <a:p>
            <a:endParaRPr lang="en-US" dirty="0">
              <a:effectLst/>
              <a:latin typeface="Helvetica" pitchFamily="2" charset="0"/>
            </a:endParaRP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977709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1A4BA044-6543-0C6B-ABF4-FCC16EB24536}"/>
              </a:ext>
            </a:extLst>
          </p:cNvPr>
          <p:cNvSpPr txBox="1"/>
          <p:nvPr/>
        </p:nvSpPr>
        <p:spPr>
          <a:xfrm>
            <a:off x="4957482" y="146414"/>
            <a:ext cx="2097741" cy="923330"/>
          </a:xfrm>
          <a:prstGeom prst="rect">
            <a:avLst/>
          </a:prstGeom>
          <a:solidFill>
            <a:srgbClr val="FFFF00"/>
          </a:solidFill>
        </p:spPr>
        <p:txBody>
          <a:bodyPr wrap="square" rtlCol="0">
            <a:spAutoFit/>
          </a:bodyPr>
          <a:lstStyle/>
          <a:p>
            <a:r>
              <a:rPr lang="en-CH" dirty="0"/>
              <a:t>Expand</a:t>
            </a:r>
          </a:p>
          <a:p>
            <a:r>
              <a:rPr lang="en-CH" dirty="0"/>
              <a:t>Ask: what should go here?</a:t>
            </a:r>
          </a:p>
        </p:txBody>
      </p:sp>
    </p:spTree>
    <p:extLst>
      <p:ext uri="{BB962C8B-B14F-4D97-AF65-F5344CB8AC3E}">
        <p14:creationId xmlns:p14="http://schemas.microsoft.com/office/powerpoint/2010/main" val="3321097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6E607E7-4391-8AFA-CDBF-CE95C0974AB4}"/>
              </a:ext>
            </a:extLst>
          </p:cNvPr>
          <p:cNvSpPr txBox="1"/>
          <p:nvPr/>
        </p:nvSpPr>
        <p:spPr>
          <a:xfrm>
            <a:off x="7709647" y="1613647"/>
            <a:ext cx="2097741" cy="923330"/>
          </a:xfrm>
          <a:prstGeom prst="rect">
            <a:avLst/>
          </a:prstGeom>
          <a:solidFill>
            <a:srgbClr val="FFFF00"/>
          </a:solidFill>
        </p:spPr>
        <p:txBody>
          <a:bodyPr wrap="square" rtlCol="0">
            <a:spAutoFit/>
          </a:bodyPr>
          <a:lstStyle/>
          <a:p>
            <a:r>
              <a:rPr lang="en-CH" dirty="0"/>
              <a:t>This will need some changes if we don’t do the serialization</a:t>
            </a:r>
          </a:p>
        </p:txBody>
      </p:sp>
    </p:spTree>
    <p:extLst>
      <p:ext uri="{BB962C8B-B14F-4D97-AF65-F5344CB8AC3E}">
        <p14:creationId xmlns:p14="http://schemas.microsoft.com/office/powerpoint/2010/main" val="217887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995" y="1617155"/>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dirty="0" err="1"/>
              <a:t>update_position</a:t>
            </a:r>
            <a:r>
              <a:rPr lang="en-US" dirty="0"/>
              <a:t> 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add_method</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40EB3C2D-3840-496F-AE06-C7B3A97BA892}"/>
              </a:ext>
            </a:extLst>
          </p:cNvPr>
          <p:cNvSpPr txBox="1"/>
          <p:nvPr/>
        </p:nvSpPr>
        <p:spPr>
          <a:xfrm>
            <a:off x="7915011" y="3536965"/>
            <a:ext cx="1810871" cy="1569660"/>
          </a:xfrm>
          <a:prstGeom prst="rect">
            <a:avLst/>
          </a:prstGeom>
          <a:solidFill>
            <a:srgbClr val="FFFF00"/>
          </a:solidFill>
        </p:spPr>
        <p:txBody>
          <a:bodyPr wrap="square" rtlCol="0">
            <a:spAutoFit/>
          </a:bodyPr>
          <a:lstStyle/>
          <a:p>
            <a:pPr algn="ctr"/>
            <a:endParaRPr lang="en-CH" sz="3200" b="1" dirty="0"/>
          </a:p>
          <a:p>
            <a:pPr algn="ctr"/>
            <a:r>
              <a:rPr lang="en-CH" sz="3200" b="1" dirty="0"/>
              <a:t>NEW</a:t>
            </a:r>
          </a:p>
          <a:p>
            <a:pPr algn="ctr"/>
            <a:endParaRPr lang="en-CH" sz="3200" b="1" dirty="0"/>
          </a:p>
        </p:txBody>
      </p:sp>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73153</TotalTime>
  <Words>3448</Words>
  <Application>Microsoft Macintosh PowerPoint</Application>
  <PresentationFormat>Widescreen</PresentationFormat>
  <Paragraphs>412</Paragraphs>
  <Slides>51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EXERCISE DISCUSSION</vt:lpstr>
      <vt:lpstr>Plotting does not belong to the Walker class</vt:lpstr>
      <vt:lpstr>Hands-on Move plotting code to a new module</vt:lpstr>
      <vt:lpstr>NEW flow, without factory methods</vt:lpstr>
      <vt:lpstr>The smells of the Walker constructor</vt:lpstr>
      <vt:lpstr>The smells of the Walker constructor</vt:lpstr>
      <vt:lpstr>The smells of the Walker constructor</vt:lpstr>
      <vt:lpstr>Hands-on Move context map creation to separate module</vt:lpstr>
      <vt:lpstr>Bonus smells</vt:lpstr>
      <vt:lpstr>NEW</vt:lpstr>
      <vt:lpstr>NEW EXERCISE</vt:lpstr>
      <vt:lpstr>Hands On:  breaking out the next step probability</vt:lpstr>
      <vt:lpstr>Separate what varies independently Part 2 The same principle applies everywhere, including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Where to go from here…</vt:lpstr>
      <vt:lpstr>Thank you!</vt:lpstr>
      <vt:lpstr>PowerPoint Presentation</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615</cp:revision>
  <cp:lastPrinted>2019-09-03T16:05:03Z</cp:lastPrinted>
  <dcterms:created xsi:type="dcterms:W3CDTF">2018-07-24T12:49:38Z</dcterms:created>
  <dcterms:modified xsi:type="dcterms:W3CDTF">2023-06-16T10:24:42Z</dcterms:modified>
</cp:coreProperties>
</file>